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SemiBold"/>
      <p:regular r:id="rId28"/>
      <p:bold r:id="rId29"/>
      <p:italic r:id="rId30"/>
      <p:boldItalic r:id="rId31"/>
    </p:embeddedFont>
    <p:embeddedFont>
      <p:font typeface="Proxima Nova"/>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af1fbdd3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5af1fbdd3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cdea89a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cdea89a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cdf24feba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cdf24feba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b84961d8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b84961d8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ce0b5c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ce0b5c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ce0b5c5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ce0b5c5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ce0b5c5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ce0b5c5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ce0b5c5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ce0b5c5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b84961d83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b84961d83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cdf24feb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cdf24feb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cdf24feba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cdf24feba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b84961d8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b84961d8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af1fbdd3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af1fbdd3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cdf24feba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cdf24feba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cdf24feba_9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cdf24feba_9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cdf24feb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cdf24feb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cc61241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cc61241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cdf24feba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cdf24feba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cdf24feba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cdf24feba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b84961d8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b84961d8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cdea89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cdea89a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9" name="Shape 59"/>
        <p:cNvGrpSpPr/>
        <p:nvPr/>
      </p:nvGrpSpPr>
      <p:grpSpPr>
        <a:xfrm>
          <a:off x="0" y="0"/>
          <a:ext cx="0" cy="0"/>
          <a:chOff x="0" y="0"/>
          <a:chExt cx="0" cy="0"/>
        </a:xfrm>
      </p:grpSpPr>
      <p:cxnSp>
        <p:nvCxnSpPr>
          <p:cNvPr id="60" name="Google Shape;60;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2" name="Google Shape;62;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cxnSp>
        <p:nvCxnSpPr>
          <p:cNvPr id="65" name="Google Shape;65;p15"/>
          <p:cNvCxnSpPr/>
          <p:nvPr/>
        </p:nvCxnSpPr>
        <p:spPr>
          <a:xfrm>
            <a:off x="0" y="2184000"/>
            <a:ext cx="9144000" cy="0"/>
          </a:xfrm>
          <a:prstGeom prst="straightConnector1">
            <a:avLst/>
          </a:prstGeom>
          <a:noFill/>
          <a:ln cap="flat" cmpd="sng" w="19050">
            <a:solidFill>
              <a:schemeClr val="lt2"/>
            </a:solidFill>
            <a:prstDash val="solid"/>
            <a:round/>
            <a:headEnd len="sm" w="sm" type="none"/>
            <a:tailEnd len="sm" w="sm" type="none"/>
          </a:ln>
        </p:spPr>
      </p:cxnSp>
      <p:sp>
        <p:nvSpPr>
          <p:cNvPr id="66" name="Google Shape;66;p15"/>
          <p:cNvSpPr txBox="1"/>
          <p:nvPr>
            <p:ph type="title"/>
          </p:nvPr>
        </p:nvSpPr>
        <p:spPr>
          <a:xfrm>
            <a:off x="510450" y="12252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91" name="Google Shape;91;p2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2" name="Google Shape;92;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01" name="Google Shape;101;p23"/>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8" name="Google Shape;5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arcetri.inaf.it/science/ahead/XNS/downloa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rxiv.org/pdf/1603.00575.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hyperlink" Target="http://www.physics.mcgill.ca/~pulsar/magnetar/mai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rxiv.org/pdf/1603.00575.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xiv.org/abs/1307.5391" TargetMode="External"/><Relationship Id="rId4" Type="http://schemas.openxmlformats.org/officeDocument/2006/relationships/hyperlink" Target="https://arxiv.org/abs/1307.5391" TargetMode="External"/><Relationship Id="rId5" Type="http://schemas.openxmlformats.org/officeDocument/2006/relationships/hyperlink" Target="https://arxiv.org/abs/1601.0784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8" name="Shape 108"/>
        <p:cNvGrpSpPr/>
        <p:nvPr/>
      </p:nvGrpSpPr>
      <p:grpSpPr>
        <a:xfrm>
          <a:off x="0" y="0"/>
          <a:ext cx="0" cy="0"/>
          <a:chOff x="0" y="0"/>
          <a:chExt cx="0" cy="0"/>
        </a:xfrm>
      </p:grpSpPr>
      <p:sp>
        <p:nvSpPr>
          <p:cNvPr id="109" name="Google Shape;109;p25"/>
          <p:cNvSpPr txBox="1"/>
          <p:nvPr>
            <p:ph type="title"/>
          </p:nvPr>
        </p:nvSpPr>
        <p:spPr>
          <a:xfrm>
            <a:off x="510450" y="1261300"/>
            <a:ext cx="8123100" cy="84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Stability of Magnetic Compact Stars</a:t>
            </a:r>
            <a:endParaRPr b="1"/>
          </a:p>
        </p:txBody>
      </p:sp>
      <p:pic>
        <p:nvPicPr>
          <p:cNvPr id="110" name="Google Shape;110;p25"/>
          <p:cNvPicPr preferRelativeResize="0"/>
          <p:nvPr/>
        </p:nvPicPr>
        <p:blipFill>
          <a:blip r:embed="rId3">
            <a:alphaModFix/>
          </a:blip>
          <a:stretch>
            <a:fillRect/>
          </a:stretch>
        </p:blipFill>
        <p:spPr>
          <a:xfrm>
            <a:off x="149000" y="-335274"/>
            <a:ext cx="1786725" cy="1786725"/>
          </a:xfrm>
          <a:prstGeom prst="rect">
            <a:avLst/>
          </a:prstGeom>
          <a:noFill/>
          <a:ln>
            <a:noFill/>
          </a:ln>
        </p:spPr>
      </p:pic>
      <p:sp>
        <p:nvSpPr>
          <p:cNvPr id="111" name="Google Shape;111;p25"/>
          <p:cNvSpPr txBox="1"/>
          <p:nvPr/>
        </p:nvSpPr>
        <p:spPr>
          <a:xfrm>
            <a:off x="2567850" y="2311125"/>
            <a:ext cx="4008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4"/>
                </a:solidFill>
                <a:latin typeface="Montserrat SemiBold"/>
                <a:ea typeface="Montserrat SemiBold"/>
                <a:cs typeface="Montserrat SemiBold"/>
                <a:sym typeface="Montserrat SemiBold"/>
              </a:rPr>
              <a:t>CFI Project Review 2021-22</a:t>
            </a:r>
            <a:endParaRPr sz="1500">
              <a:solidFill>
                <a:schemeClr val="accent4"/>
              </a:solidFill>
              <a:latin typeface="Montserrat SemiBold"/>
              <a:ea typeface="Montserrat SemiBold"/>
              <a:cs typeface="Montserrat SemiBold"/>
              <a:sym typeface="Montserrat SemiBold"/>
            </a:endParaRPr>
          </a:p>
        </p:txBody>
      </p:sp>
      <p:pic>
        <p:nvPicPr>
          <p:cNvPr id="112" name="Google Shape;112;p25"/>
          <p:cNvPicPr preferRelativeResize="0"/>
          <p:nvPr/>
        </p:nvPicPr>
        <p:blipFill rotWithShape="1">
          <a:blip r:embed="rId4">
            <a:alphaModFix/>
          </a:blip>
          <a:srcRect b="17382" l="0" r="0" t="0"/>
          <a:stretch/>
        </p:blipFill>
        <p:spPr>
          <a:xfrm>
            <a:off x="7636525" y="180450"/>
            <a:ext cx="1304725" cy="755275"/>
          </a:xfrm>
          <a:prstGeom prst="rect">
            <a:avLst/>
          </a:prstGeom>
          <a:noFill/>
          <a:ln>
            <a:noFill/>
          </a:ln>
        </p:spPr>
      </p:pic>
      <p:pic>
        <p:nvPicPr>
          <p:cNvPr id="113" name="Google Shape;113;p25"/>
          <p:cNvPicPr preferRelativeResize="0"/>
          <p:nvPr/>
        </p:nvPicPr>
        <p:blipFill>
          <a:blip r:embed="rId5">
            <a:alphaModFix amt="88000"/>
          </a:blip>
          <a:stretch>
            <a:fillRect/>
          </a:stretch>
        </p:blipFill>
        <p:spPr>
          <a:xfrm>
            <a:off x="4079138" y="2726625"/>
            <a:ext cx="4203226" cy="2363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title"/>
          </p:nvPr>
        </p:nvSpPr>
        <p:spPr>
          <a:xfrm>
            <a:off x="368125" y="58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4395"/>
              <a:buFont typeface="Arial"/>
              <a:buNone/>
            </a:pPr>
            <a:r>
              <a:rPr b="1" lang="en" sz="2022"/>
              <a:t>Mass </a:t>
            </a:r>
            <a:r>
              <a:rPr b="1" lang="en" sz="2022"/>
              <a:t>vs Radius(KM) for white dwarf using relativistic Fermi gas</a:t>
            </a:r>
            <a:r>
              <a:rPr b="1" lang="en" sz="2466"/>
              <a:t> </a:t>
            </a:r>
            <a:r>
              <a:rPr b="1" lang="en" sz="2133"/>
              <a:t>model</a:t>
            </a:r>
            <a:endParaRPr b="1" sz="2133"/>
          </a:p>
          <a:p>
            <a:pPr indent="0" lvl="0" marL="0" rtl="0" algn="l">
              <a:spcBef>
                <a:spcPts val="0"/>
              </a:spcBef>
              <a:spcAft>
                <a:spcPts val="0"/>
              </a:spcAft>
              <a:buClr>
                <a:schemeClr val="dk1"/>
              </a:buClr>
              <a:buSzPct val="44594"/>
              <a:buFont typeface="Arial"/>
              <a:buNone/>
            </a:pPr>
            <a:r>
              <a:t/>
            </a:r>
            <a:endParaRPr sz="2466"/>
          </a:p>
          <a:p>
            <a:pPr indent="0" lvl="0" marL="0" rtl="0" algn="l">
              <a:spcBef>
                <a:spcPts val="0"/>
              </a:spcBef>
              <a:spcAft>
                <a:spcPts val="0"/>
              </a:spcAft>
              <a:buNone/>
            </a:pPr>
            <a:r>
              <a:t/>
            </a:r>
            <a:endParaRPr/>
          </a:p>
        </p:txBody>
      </p:sp>
      <p:pic>
        <p:nvPicPr>
          <p:cNvPr id="176" name="Google Shape;176;p34"/>
          <p:cNvPicPr preferRelativeResize="0"/>
          <p:nvPr/>
        </p:nvPicPr>
        <p:blipFill rotWithShape="1">
          <a:blip r:embed="rId3">
            <a:alphaModFix/>
          </a:blip>
          <a:srcRect b="7105" l="5078" r="20781" t="12235"/>
          <a:stretch/>
        </p:blipFill>
        <p:spPr>
          <a:xfrm>
            <a:off x="782000" y="688800"/>
            <a:ext cx="7279925" cy="44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body"/>
          </p:nvPr>
        </p:nvSpPr>
        <p:spPr>
          <a:xfrm>
            <a:off x="311700" y="63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the cases where the rotation or magnetic field of the neutron star or the white dwarf cannot be neglected, we need to apply the Virial equation.</a:t>
            </a:r>
            <a:endParaRPr/>
          </a:p>
          <a:p>
            <a:pPr indent="-342900" lvl="0" marL="457200" rtl="0" algn="l">
              <a:spcBef>
                <a:spcPts val="0"/>
              </a:spcBef>
              <a:spcAft>
                <a:spcPts val="0"/>
              </a:spcAft>
              <a:buSzPts val="1800"/>
              <a:buChar char="❖"/>
            </a:pPr>
            <a:r>
              <a:rPr lang="en"/>
              <a:t>This involves taking into account the various effects averaged over time. This equation was studied. We have it to be of the following form:</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br>
              <a:rPr i="1" lang="en"/>
            </a:br>
            <a:r>
              <a:rPr i="1" lang="en"/>
              <a:t>Where I is the moment of Inertia, T is the kinetic energy density, W is the gravitational potential energy, Pi is the overall pressure term, M is the magnetic field density. Using this we can model the cases which involve these terms, which could otherwise become difficult considering how complicated the equations of general relativity become.</a:t>
            </a:r>
            <a:endParaRPr i="1"/>
          </a:p>
          <a:p>
            <a:pPr indent="0" lvl="0" marL="0" rtl="0" algn="l">
              <a:spcBef>
                <a:spcPts val="1200"/>
              </a:spcBef>
              <a:spcAft>
                <a:spcPts val="1200"/>
              </a:spcAft>
              <a:buNone/>
            </a:pPr>
            <a:r>
              <a:t/>
            </a:r>
            <a:endParaRPr/>
          </a:p>
        </p:txBody>
      </p:sp>
      <p:sp>
        <p:nvSpPr>
          <p:cNvPr id="182" name="Google Shape;182;p35"/>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solidFill>
                <a:schemeClr val="dk1"/>
              </a:solidFill>
              <a:latin typeface="Open Sans"/>
              <a:ea typeface="Open Sans"/>
              <a:cs typeface="Open Sans"/>
              <a:sym typeface="Open Sans"/>
            </a:endParaRPr>
          </a:p>
        </p:txBody>
      </p:sp>
      <p:pic>
        <p:nvPicPr>
          <p:cNvPr id="183" name="Google Shape;183;p35"/>
          <p:cNvPicPr preferRelativeResize="0"/>
          <p:nvPr/>
        </p:nvPicPr>
        <p:blipFill rotWithShape="1">
          <a:blip r:embed="rId3">
            <a:alphaModFix/>
          </a:blip>
          <a:srcRect b="38079" l="29123" r="42093" t="49030"/>
          <a:stretch/>
        </p:blipFill>
        <p:spPr>
          <a:xfrm>
            <a:off x="3142137" y="2211550"/>
            <a:ext cx="2859725" cy="720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311700" y="13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20"/>
              <a:t>Work done by the XNS group:</a:t>
            </a:r>
            <a:endParaRPr/>
          </a:p>
        </p:txBody>
      </p:sp>
      <p:sp>
        <p:nvSpPr>
          <p:cNvPr id="189" name="Google Shape;189;p36"/>
          <p:cNvSpPr txBox="1"/>
          <p:nvPr>
            <p:ph idx="1" type="body"/>
          </p:nvPr>
        </p:nvSpPr>
        <p:spPr>
          <a:xfrm>
            <a:off x="311700" y="766725"/>
            <a:ext cx="8520600" cy="41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u="sng">
                <a:solidFill>
                  <a:schemeClr val="dk1"/>
                </a:solidFill>
              </a:rPr>
              <a:t>How we started</a:t>
            </a:r>
            <a:endParaRPr b="1" sz="1500" u="sng">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order to simulate neutron stars using XNS code, XNS software was downloaded using the following link-</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u="sng">
                <a:solidFill>
                  <a:srgbClr val="1155CC"/>
                </a:solidFill>
                <a:hlinkClick r:id="rId3">
                  <a:extLst>
                    <a:ext uri="{A12FA001-AC4F-418D-AE19-62706E023703}">
                      <ahyp:hlinkClr val="tx"/>
                    </a:ext>
                  </a:extLst>
                </a:hlinkClick>
              </a:rPr>
              <a:t>https://www.arcetri.inaf.it/science/ahead/XNS/download.html</a:t>
            </a:r>
            <a:endParaRPr sz="1400">
              <a:solidFill>
                <a:schemeClr val="dk1"/>
              </a:solidFill>
            </a:endParaRPr>
          </a:p>
          <a:p>
            <a:pPr indent="0" lvl="0" marL="0" rtl="0" algn="l">
              <a:spcBef>
                <a:spcPts val="0"/>
              </a:spcBef>
              <a:spcAft>
                <a:spcPts val="0"/>
              </a:spcAft>
              <a:buNone/>
            </a:pPr>
            <a:r>
              <a:rPr lang="en" sz="1400">
                <a:solidFill>
                  <a:schemeClr val="dk1"/>
                </a:solidFill>
              </a:rPr>
              <a:t>(This works best with Linux OS)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500" u="sng">
                <a:solidFill>
                  <a:schemeClr val="dk1"/>
                </a:solidFill>
              </a:rPr>
              <a:t>Subsequent work</a:t>
            </a:r>
            <a:endParaRPr b="1" sz="1500" u="sng">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Before running the code, gfortran was installed in the Ubuntu environment. Thereafter, the XNS folder was copied into the system and, with the help of the code guide, ran the XNS code. On running the code, certain output quantities are displayed pertaining to the neutron star (its mass, energy and radius for instance).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After getting acquainted with the software, began varying specific parameters and looked for patterns in the output, which could then be plot to give a graphical intuition of the effect of changing said parameters.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code guide contained a few default configurations for neutron stars (eg. Rotating poloidal star, toroidal star, etc) which provided us with a foundation to begin varying specific parameters.</a:t>
            </a:r>
            <a:endParaRPr sz="1400">
              <a:solidFill>
                <a:schemeClr val="dk1"/>
              </a:solidFill>
            </a:endParaRPr>
          </a:p>
          <a:p>
            <a:pPr indent="0" lvl="0" marL="0" rtl="0" algn="l">
              <a:spcBef>
                <a:spcPts val="0"/>
              </a:spcBef>
              <a:spcAft>
                <a:spcPts val="1200"/>
              </a:spcAft>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20"/>
              <a:t>Results and Observations</a:t>
            </a:r>
            <a:r>
              <a:rPr lang="en"/>
              <a:t> </a:t>
            </a:r>
            <a:endParaRPr/>
          </a:p>
        </p:txBody>
      </p:sp>
      <p:sp>
        <p:nvSpPr>
          <p:cNvPr id="195" name="Google Shape;19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On varying the different print options, it was found that the code’s run time decreased to a great extent if we removed certain processes like the CPU steps from being displayed.</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Changes in the parameters induced a change in the output i.e. the properties of the neutron star displayed. </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Then tabulated these readings for different values of each parameter and then showed the variation by making plots using python.</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It was found that varying certain parameters had a greater effect on the output than certain other parameters.</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408150" y="455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Plots:</a:t>
            </a:r>
            <a:endParaRPr/>
          </a:p>
        </p:txBody>
      </p:sp>
      <p:pic>
        <p:nvPicPr>
          <p:cNvPr id="201" name="Google Shape;201;p38"/>
          <p:cNvPicPr preferRelativeResize="0"/>
          <p:nvPr/>
        </p:nvPicPr>
        <p:blipFill>
          <a:blip r:embed="rId3">
            <a:alphaModFix/>
          </a:blip>
          <a:stretch>
            <a:fillRect/>
          </a:stretch>
        </p:blipFill>
        <p:spPr>
          <a:xfrm>
            <a:off x="408150" y="1159400"/>
            <a:ext cx="3962400" cy="2647950"/>
          </a:xfrm>
          <a:prstGeom prst="rect">
            <a:avLst/>
          </a:prstGeom>
          <a:noFill/>
          <a:ln>
            <a:noFill/>
          </a:ln>
        </p:spPr>
      </p:pic>
      <p:pic>
        <p:nvPicPr>
          <p:cNvPr id="202" name="Google Shape;202;p38"/>
          <p:cNvPicPr preferRelativeResize="0"/>
          <p:nvPr/>
        </p:nvPicPr>
        <p:blipFill>
          <a:blip r:embed="rId4">
            <a:alphaModFix/>
          </a:blip>
          <a:stretch>
            <a:fillRect/>
          </a:stretch>
        </p:blipFill>
        <p:spPr>
          <a:xfrm>
            <a:off x="4572000" y="1149875"/>
            <a:ext cx="4276725" cy="266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9"/>
          <p:cNvPicPr preferRelativeResize="0"/>
          <p:nvPr/>
        </p:nvPicPr>
        <p:blipFill>
          <a:blip r:embed="rId3">
            <a:alphaModFix/>
          </a:blip>
          <a:stretch>
            <a:fillRect/>
          </a:stretch>
        </p:blipFill>
        <p:spPr>
          <a:xfrm>
            <a:off x="270250" y="1138200"/>
            <a:ext cx="4038600" cy="2667000"/>
          </a:xfrm>
          <a:prstGeom prst="rect">
            <a:avLst/>
          </a:prstGeom>
          <a:noFill/>
          <a:ln>
            <a:noFill/>
          </a:ln>
        </p:spPr>
      </p:pic>
      <p:pic>
        <p:nvPicPr>
          <p:cNvPr id="208" name="Google Shape;208;p39"/>
          <p:cNvPicPr preferRelativeResize="0"/>
          <p:nvPr/>
        </p:nvPicPr>
        <p:blipFill>
          <a:blip r:embed="rId4">
            <a:alphaModFix/>
          </a:blip>
          <a:stretch>
            <a:fillRect/>
          </a:stretch>
        </p:blipFill>
        <p:spPr>
          <a:xfrm>
            <a:off x="4643475" y="1138200"/>
            <a:ext cx="4038600" cy="266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390525" y="1052500"/>
            <a:ext cx="4038600" cy="2800350"/>
          </a:xfrm>
          <a:prstGeom prst="rect">
            <a:avLst/>
          </a:prstGeom>
          <a:noFill/>
          <a:ln>
            <a:noFill/>
          </a:ln>
        </p:spPr>
      </p:pic>
      <p:pic>
        <p:nvPicPr>
          <p:cNvPr id="214" name="Google Shape;214;p40"/>
          <p:cNvPicPr preferRelativeResize="0"/>
          <p:nvPr/>
        </p:nvPicPr>
        <p:blipFill>
          <a:blip r:embed="rId4">
            <a:alphaModFix/>
          </a:blip>
          <a:stretch>
            <a:fillRect/>
          </a:stretch>
        </p:blipFill>
        <p:spPr>
          <a:xfrm>
            <a:off x="4572000" y="1052500"/>
            <a:ext cx="4362450" cy="280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Done on AXPs/SGRs </a:t>
            </a:r>
            <a:endParaRPr/>
          </a:p>
        </p:txBody>
      </p:sp>
      <p:sp>
        <p:nvSpPr>
          <p:cNvPr id="220" name="Google Shape;22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Started by trying to have an understanding about Anomalous X-ray Pulsars (AXPs) and Soft Gamma-ray Repeaters (SGRs) and their properties.</a:t>
            </a:r>
            <a:endParaRPr/>
          </a:p>
          <a:p>
            <a:pPr indent="-342900" lvl="0" marL="457200" rtl="0" algn="l">
              <a:spcBef>
                <a:spcPts val="0"/>
              </a:spcBef>
              <a:spcAft>
                <a:spcPts val="0"/>
              </a:spcAft>
              <a:buSzPts val="1800"/>
              <a:buChar char="❖"/>
            </a:pPr>
            <a:r>
              <a:rPr lang="en"/>
              <a:t>The first research paper used for reference; ‘Soft gamma-ray repeaters and X-ray pulsars as highly magnetized white dwarfs’ by Banibrata Mukhopadhyay and A. R. Rao </a:t>
            </a:r>
            <a:r>
              <a:rPr lang="en"/>
              <a:t>(</a:t>
            </a:r>
            <a:r>
              <a:rPr lang="en" u="sng">
                <a:solidFill>
                  <a:schemeClr val="accent5"/>
                </a:solidFill>
                <a:hlinkClick r:id="rId3">
                  <a:extLst>
                    <a:ext uri="{A12FA001-AC4F-418D-AE19-62706E023703}">
                      <ahyp:hlinkClr val="tx"/>
                    </a:ext>
                  </a:extLst>
                </a:hlinkClick>
              </a:rPr>
              <a:t>https://arxiv.org/pdf/1603.00575.pdf</a:t>
            </a:r>
            <a:r>
              <a:rPr lang="en"/>
              <a:t>)</a:t>
            </a:r>
            <a:r>
              <a:rPr lang="en"/>
              <a:t> deals with the </a:t>
            </a:r>
            <a:r>
              <a:rPr lang="en"/>
              <a:t>possibility</a:t>
            </a:r>
            <a:r>
              <a:rPr lang="en"/>
              <a:t> of AXPs and SGRs being powered by highly magnetized white dwarfs.</a:t>
            </a:r>
            <a:endParaRPr/>
          </a:p>
          <a:p>
            <a:pPr indent="-342900" lvl="0" marL="457200" rtl="0" algn="l">
              <a:spcBef>
                <a:spcPts val="0"/>
              </a:spcBef>
              <a:spcAft>
                <a:spcPts val="0"/>
              </a:spcAft>
              <a:buSzPts val="1800"/>
              <a:buChar char="❖"/>
            </a:pPr>
            <a:r>
              <a:rPr lang="en"/>
              <a:t>Went through the paper to obtain various mathematical relations between properties of these ‘magnetars’ including energy of rotation, mass and time period. These equations can be used to plot </a:t>
            </a:r>
            <a:r>
              <a:rPr lang="en"/>
              <a:t>relevant</a:t>
            </a:r>
            <a:r>
              <a:rPr lang="en"/>
              <a:t> graphs so that these theoretical plots can be compared with corresponding ones from observed </a:t>
            </a:r>
            <a:r>
              <a:rPr lang="en"/>
              <a:t>properties of known magnetars.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Plots</a:t>
            </a:r>
            <a:endParaRPr/>
          </a:p>
        </p:txBody>
      </p:sp>
      <p:pic>
        <p:nvPicPr>
          <p:cNvPr id="226" name="Google Shape;226;p42"/>
          <p:cNvPicPr preferRelativeResize="0"/>
          <p:nvPr/>
        </p:nvPicPr>
        <p:blipFill>
          <a:blip r:embed="rId3">
            <a:alphaModFix/>
          </a:blip>
          <a:stretch>
            <a:fillRect/>
          </a:stretch>
        </p:blipFill>
        <p:spPr>
          <a:xfrm>
            <a:off x="122275" y="2174725"/>
            <a:ext cx="4398375" cy="2667400"/>
          </a:xfrm>
          <a:prstGeom prst="rect">
            <a:avLst/>
          </a:prstGeom>
          <a:noFill/>
          <a:ln>
            <a:noFill/>
          </a:ln>
        </p:spPr>
      </p:pic>
      <p:pic>
        <p:nvPicPr>
          <p:cNvPr id="227" name="Google Shape;227;p42"/>
          <p:cNvPicPr preferRelativeResize="0"/>
          <p:nvPr/>
        </p:nvPicPr>
        <p:blipFill>
          <a:blip r:embed="rId4">
            <a:alphaModFix/>
          </a:blip>
          <a:stretch>
            <a:fillRect/>
          </a:stretch>
        </p:blipFill>
        <p:spPr>
          <a:xfrm>
            <a:off x="4781850" y="2174725"/>
            <a:ext cx="4301874" cy="2717650"/>
          </a:xfrm>
          <a:prstGeom prst="rect">
            <a:avLst/>
          </a:prstGeom>
          <a:noFill/>
          <a:ln>
            <a:noFill/>
          </a:ln>
        </p:spPr>
      </p:pic>
      <p:sp>
        <p:nvSpPr>
          <p:cNvPr id="228" name="Google Shape;228;p42"/>
          <p:cNvSpPr txBox="1"/>
          <p:nvPr/>
        </p:nvSpPr>
        <p:spPr>
          <a:xfrm>
            <a:off x="302550" y="1017725"/>
            <a:ext cx="8538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Data from </a:t>
            </a:r>
            <a:r>
              <a:rPr lang="en" u="sng">
                <a:solidFill>
                  <a:schemeClr val="hlink"/>
                </a:solidFill>
                <a:latin typeface="Proxima Nova"/>
                <a:ea typeface="Proxima Nova"/>
                <a:cs typeface="Proxima Nova"/>
                <a:sym typeface="Proxima Nova"/>
                <a:hlinkClick r:id="rId5"/>
              </a:rPr>
              <a:t>McGill Online Magnetar Catalog -- Main Table</a:t>
            </a:r>
            <a:r>
              <a:rPr lang="en">
                <a:latin typeface="Proxima Nova"/>
                <a:ea typeface="Proxima Nova"/>
                <a:cs typeface="Proxima Nova"/>
                <a:sym typeface="Proxima Nova"/>
              </a:rPr>
              <a:t> of 30 Magnetars: 16 SGRs and 14 AXPs.</a:t>
            </a:r>
            <a:endParaRPr>
              <a:latin typeface="Proxima Nova"/>
              <a:ea typeface="Proxima Nova"/>
              <a:cs typeface="Proxima Nova"/>
              <a:sym typeface="Proxima Nova"/>
            </a:endParaRPr>
          </a:p>
          <a:p>
            <a:pPr indent="-317500" lvl="0" marL="457200" rtl="0" algn="l">
              <a:spcBef>
                <a:spcPts val="0"/>
              </a:spcBef>
              <a:spcAft>
                <a:spcPts val="0"/>
              </a:spcAft>
              <a:buClr>
                <a:schemeClr val="dk1"/>
              </a:buClr>
              <a:buSzPts val="1400"/>
              <a:buChar char="❖"/>
            </a:pPr>
            <a:r>
              <a:rPr lang="en">
                <a:solidFill>
                  <a:schemeClr val="dk1"/>
                </a:solidFill>
                <a:highlight>
                  <a:srgbClr val="FFFFFF"/>
                </a:highlight>
                <a:latin typeface="Proxima Nova"/>
                <a:ea typeface="Proxima Nova"/>
                <a:cs typeface="Proxima Nova"/>
                <a:sym typeface="Proxima Nova"/>
              </a:rPr>
              <a:t>The data reflect the magnetars' persistent characteristics, rather than those observed during flare/burst periods.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3"/>
          <p:cNvPicPr preferRelativeResize="0"/>
          <p:nvPr/>
        </p:nvPicPr>
        <p:blipFill>
          <a:blip r:embed="rId3">
            <a:alphaModFix/>
          </a:blip>
          <a:stretch>
            <a:fillRect/>
          </a:stretch>
        </p:blipFill>
        <p:spPr>
          <a:xfrm>
            <a:off x="163050" y="516762"/>
            <a:ext cx="4408951" cy="2710567"/>
          </a:xfrm>
          <a:prstGeom prst="rect">
            <a:avLst/>
          </a:prstGeom>
          <a:noFill/>
          <a:ln>
            <a:noFill/>
          </a:ln>
        </p:spPr>
      </p:pic>
      <p:pic>
        <p:nvPicPr>
          <p:cNvPr id="234" name="Google Shape;234;p43"/>
          <p:cNvPicPr preferRelativeResize="0"/>
          <p:nvPr/>
        </p:nvPicPr>
        <p:blipFill>
          <a:blip r:embed="rId4">
            <a:alphaModFix/>
          </a:blip>
          <a:stretch>
            <a:fillRect/>
          </a:stretch>
        </p:blipFill>
        <p:spPr>
          <a:xfrm>
            <a:off x="4612199" y="563463"/>
            <a:ext cx="4408951" cy="2617136"/>
          </a:xfrm>
          <a:prstGeom prst="rect">
            <a:avLst/>
          </a:prstGeom>
          <a:noFill/>
          <a:ln>
            <a:noFill/>
          </a:ln>
        </p:spPr>
      </p:pic>
      <p:sp>
        <p:nvSpPr>
          <p:cNvPr id="235" name="Google Shape;235;p43"/>
          <p:cNvSpPr txBox="1"/>
          <p:nvPr/>
        </p:nvSpPr>
        <p:spPr>
          <a:xfrm>
            <a:off x="163050" y="3787300"/>
            <a:ext cx="83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Open Sans"/>
                <a:ea typeface="Open Sans"/>
                <a:cs typeface="Open Sans"/>
                <a:sym typeface="Open Sans"/>
              </a:rPr>
              <a:t>Where E is Energy in ergs, P is Time Period in sec, t is Time in sec and B</a:t>
            </a:r>
            <a:r>
              <a:rPr baseline="-25000" i="1" lang="en" sz="1300">
                <a:latin typeface="Open Sans"/>
                <a:ea typeface="Open Sans"/>
                <a:cs typeface="Open Sans"/>
                <a:sym typeface="Open Sans"/>
              </a:rPr>
              <a:t>surf</a:t>
            </a:r>
            <a:r>
              <a:rPr i="1" lang="en" sz="1300">
                <a:latin typeface="Open Sans"/>
                <a:ea typeface="Open Sans"/>
                <a:cs typeface="Open Sans"/>
                <a:sym typeface="Open Sans"/>
              </a:rPr>
              <a:t> is Surface Magnetic Field in Gauss</a:t>
            </a:r>
            <a:endParaRPr i="1" sz="13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7" name="Shape 117"/>
        <p:cNvGrpSpPr/>
        <p:nvPr/>
      </p:nvGrpSpPr>
      <p:grpSpPr>
        <a:xfrm>
          <a:off x="0" y="0"/>
          <a:ext cx="0" cy="0"/>
          <a:chOff x="0" y="0"/>
          <a:chExt cx="0" cy="0"/>
        </a:xfrm>
      </p:grpSpPr>
      <p:sp>
        <p:nvSpPr>
          <p:cNvPr id="118" name="Google Shape;118;p26"/>
          <p:cNvSpPr txBox="1"/>
          <p:nvPr>
            <p:ph type="title"/>
          </p:nvPr>
        </p:nvSpPr>
        <p:spPr>
          <a:xfrm>
            <a:off x="371600" y="-99075"/>
            <a:ext cx="5797500" cy="169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5000">
                <a:solidFill>
                  <a:schemeClr val="accent2"/>
                </a:solidFill>
              </a:rPr>
              <a:t>Introduction</a:t>
            </a:r>
            <a:endParaRPr b="1" sz="5000">
              <a:solidFill>
                <a:schemeClr val="accent2"/>
              </a:solidFill>
            </a:endParaRPr>
          </a:p>
        </p:txBody>
      </p:sp>
      <p:sp>
        <p:nvSpPr>
          <p:cNvPr id="119" name="Google Shape;119;p26"/>
          <p:cNvSpPr txBox="1"/>
          <p:nvPr/>
        </p:nvSpPr>
        <p:spPr>
          <a:xfrm>
            <a:off x="371600" y="1265850"/>
            <a:ext cx="83328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2"/>
              </a:buClr>
              <a:buSzPts val="1800"/>
              <a:buFont typeface="Open Sans"/>
              <a:buChar char="➔"/>
            </a:pPr>
            <a:r>
              <a:rPr lang="en" sz="1800">
                <a:solidFill>
                  <a:schemeClr val="accent2"/>
                </a:solidFill>
                <a:latin typeface="Open Sans"/>
                <a:ea typeface="Open Sans"/>
                <a:cs typeface="Open Sans"/>
                <a:sym typeface="Open Sans"/>
              </a:rPr>
              <a:t>Neutron stars have always been a subject of keen interest to physicists. Magnetic field of these enigmatic stellar remnants are among the highest observed in the universe. </a:t>
            </a:r>
            <a:endParaRPr sz="1800">
              <a:solidFill>
                <a:schemeClr val="accent2"/>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accent2"/>
              </a:solidFill>
              <a:latin typeface="Open Sans"/>
              <a:ea typeface="Open Sans"/>
              <a:cs typeface="Open Sans"/>
              <a:sym typeface="Open Sans"/>
            </a:endParaRPr>
          </a:p>
          <a:p>
            <a:pPr indent="-342900" lvl="0" marL="457200" rtl="0" algn="l">
              <a:spcBef>
                <a:spcPts val="0"/>
              </a:spcBef>
              <a:spcAft>
                <a:spcPts val="0"/>
              </a:spcAft>
              <a:buClr>
                <a:schemeClr val="accent2"/>
              </a:buClr>
              <a:buSzPts val="1800"/>
              <a:buFont typeface="Open Sans"/>
              <a:buChar char="➔"/>
            </a:pPr>
            <a:r>
              <a:rPr lang="en" sz="1800">
                <a:solidFill>
                  <a:schemeClr val="accent2"/>
                </a:solidFill>
                <a:latin typeface="Open Sans"/>
                <a:ea typeface="Open Sans"/>
                <a:cs typeface="Open Sans"/>
                <a:sym typeface="Open Sans"/>
              </a:rPr>
              <a:t>Such strong fields generated via experiments tend to be confined to small spaces, are highly unstable and decay quickly.</a:t>
            </a:r>
            <a:endParaRPr sz="1800">
              <a:solidFill>
                <a:schemeClr val="accent2"/>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accent2"/>
              </a:solidFill>
              <a:latin typeface="Open Sans"/>
              <a:ea typeface="Open Sans"/>
              <a:cs typeface="Open Sans"/>
              <a:sym typeface="Open Sans"/>
            </a:endParaRPr>
          </a:p>
          <a:p>
            <a:pPr indent="-342900" lvl="0" marL="457200" rtl="0" algn="l">
              <a:spcBef>
                <a:spcPts val="0"/>
              </a:spcBef>
              <a:spcAft>
                <a:spcPts val="0"/>
              </a:spcAft>
              <a:buClr>
                <a:schemeClr val="accent2"/>
              </a:buClr>
              <a:buSzPts val="1800"/>
              <a:buFont typeface="Open Sans"/>
              <a:buChar char="➔"/>
            </a:pPr>
            <a:r>
              <a:rPr lang="en" sz="1800">
                <a:solidFill>
                  <a:schemeClr val="accent2"/>
                </a:solidFill>
                <a:latin typeface="Open Sans"/>
                <a:ea typeface="Open Sans"/>
                <a:cs typeface="Open Sans"/>
                <a:sym typeface="Open Sans"/>
              </a:rPr>
              <a:t>Neutron stars and White Dwarfs are known to hold their large fields  for very long periods and sustain their stability.The Neutron Stars and White Dwarfs observed thus far are not known to have fields higher than 10</a:t>
            </a:r>
            <a:r>
              <a:rPr baseline="30000" lang="en" sz="1800">
                <a:solidFill>
                  <a:schemeClr val="accent2"/>
                </a:solidFill>
                <a:latin typeface="Open Sans"/>
                <a:ea typeface="Open Sans"/>
                <a:cs typeface="Open Sans"/>
                <a:sym typeface="Open Sans"/>
              </a:rPr>
              <a:t>15</a:t>
            </a:r>
            <a:r>
              <a:rPr lang="en" sz="1800">
                <a:solidFill>
                  <a:schemeClr val="accent2"/>
                </a:solidFill>
                <a:latin typeface="Open Sans"/>
                <a:ea typeface="Open Sans"/>
                <a:cs typeface="Open Sans"/>
                <a:sym typeface="Open Sans"/>
              </a:rPr>
              <a:t> Gauss. </a:t>
            </a:r>
            <a:endParaRPr sz="1800">
              <a:solidFill>
                <a:schemeClr val="accent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r>
              <a:rPr lang="en"/>
              <a:t> on AXPs/SGRs </a:t>
            </a:r>
            <a:endParaRPr/>
          </a:p>
        </p:txBody>
      </p:sp>
      <p:sp>
        <p:nvSpPr>
          <p:cNvPr id="241" name="Google Shape;24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plots obtained from Magnetar catalog data are not consistent with the theoretical relations predicted in the </a:t>
            </a:r>
            <a:r>
              <a:rPr lang="en"/>
              <a:t>research paper by Banibrata Mukhopadhyay and A. R. Rao used for reference (</a:t>
            </a:r>
            <a:r>
              <a:rPr lang="en" u="sng">
                <a:solidFill>
                  <a:schemeClr val="accent5"/>
                </a:solidFill>
                <a:hlinkClick r:id="rId3">
                  <a:extLst>
                    <a:ext uri="{A12FA001-AC4F-418D-AE19-62706E023703}">
                      <ahyp:hlinkClr val="tx"/>
                    </a:ext>
                  </a:extLst>
                </a:hlinkClick>
              </a:rPr>
              <a:t>https://arxiv.org/pdf/1603.00575.pdf</a:t>
            </a:r>
            <a:r>
              <a:rPr lang="en"/>
              <a:t>).</a:t>
            </a:r>
            <a:endParaRPr/>
          </a:p>
          <a:p>
            <a:pPr indent="-342900" lvl="0" marL="457200" rtl="0" algn="l">
              <a:spcBef>
                <a:spcPts val="0"/>
              </a:spcBef>
              <a:spcAft>
                <a:spcPts val="0"/>
              </a:spcAft>
              <a:buSzPts val="1800"/>
              <a:buChar char="❖"/>
            </a:pPr>
            <a:r>
              <a:rPr lang="en"/>
              <a:t>Thus, the hypothesis that AXPs and SGRs are highly magnetized white dwarfs doesn’t seem feasible.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20"/>
              <a:t>Potential for Further Exploration</a:t>
            </a:r>
            <a:endParaRPr sz="2022" u="sng"/>
          </a:p>
        </p:txBody>
      </p:sp>
      <p:sp>
        <p:nvSpPr>
          <p:cNvPr id="247" name="Google Shape;24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Font typeface="Arial"/>
              <a:buChar char="❖"/>
            </a:pPr>
            <a:r>
              <a:rPr lang="en">
                <a:latin typeface="Arial"/>
                <a:ea typeface="Arial"/>
                <a:cs typeface="Arial"/>
                <a:sym typeface="Arial"/>
              </a:rPr>
              <a:t>There is scope to analyse other possibilities such as described in following papers:</a:t>
            </a:r>
            <a:endParaRPr>
              <a:latin typeface="Arial"/>
              <a:ea typeface="Arial"/>
              <a:cs typeface="Arial"/>
              <a:sym typeface="Arial"/>
            </a:endParaRPr>
          </a:p>
          <a:p>
            <a:pPr indent="-342900" lvl="1" marL="914400" rtl="0" algn="l">
              <a:lnSpc>
                <a:spcPct val="95000"/>
              </a:lnSpc>
              <a:spcBef>
                <a:spcPts val="0"/>
              </a:spcBef>
              <a:spcAft>
                <a:spcPts val="0"/>
              </a:spcAft>
              <a:buSzPts val="1800"/>
              <a:buFont typeface="Arial"/>
              <a:buChar char="➢"/>
            </a:pPr>
            <a:r>
              <a:rPr lang="en" sz="1800">
                <a:latin typeface="Arial"/>
                <a:ea typeface="Arial"/>
                <a:cs typeface="Arial"/>
                <a:sym typeface="Arial"/>
              </a:rPr>
              <a:t>Paper that suggests AXPs and SGRs are linked with the remnants of supernova, and in turn also gives some contrast between AXPs and SGRs. ( </a:t>
            </a:r>
            <a:r>
              <a:rPr lang="en" sz="1800" u="sng">
                <a:solidFill>
                  <a:schemeClr val="hlink"/>
                </a:solidFill>
                <a:latin typeface="Arial"/>
                <a:ea typeface="Arial"/>
                <a:cs typeface="Arial"/>
                <a:sym typeface="Arial"/>
                <a:hlinkClick r:id="rId3"/>
              </a:rPr>
              <a:t>https://arxiv.org/abs/1307.5391</a:t>
            </a:r>
            <a:r>
              <a:rPr lang="en" sz="1800">
                <a:latin typeface="Arial"/>
                <a:ea typeface="Arial"/>
                <a:cs typeface="Arial"/>
                <a:sym typeface="Arial"/>
              </a:rPr>
              <a:t> )</a:t>
            </a:r>
            <a:endParaRPr sz="1800">
              <a:latin typeface="Arial"/>
              <a:ea typeface="Arial"/>
              <a:cs typeface="Arial"/>
              <a:sym typeface="Arial"/>
            </a:endParaRPr>
          </a:p>
          <a:p>
            <a:pPr indent="-342900" lvl="1" marL="914400" rtl="0" algn="l">
              <a:lnSpc>
                <a:spcPct val="95000"/>
              </a:lnSpc>
              <a:spcBef>
                <a:spcPts val="0"/>
              </a:spcBef>
              <a:spcAft>
                <a:spcPts val="0"/>
              </a:spcAft>
              <a:buSzPts val="1800"/>
              <a:buFont typeface="Arial"/>
              <a:buChar char="➢"/>
            </a:pPr>
            <a:r>
              <a:rPr lang="en" sz="1800">
                <a:latin typeface="Arial"/>
                <a:ea typeface="Arial"/>
                <a:cs typeface="Arial"/>
                <a:sym typeface="Arial"/>
              </a:rPr>
              <a:t>Paper that suggests AXPs and SGRs arise from high mass X-ray binaries (neutron star with massive OB supergiant </a:t>
            </a:r>
            <a:r>
              <a:rPr lang="en" sz="1800">
                <a:latin typeface="Arial"/>
                <a:ea typeface="Arial"/>
                <a:cs typeface="Arial"/>
                <a:sym typeface="Arial"/>
              </a:rPr>
              <a:t>companion</a:t>
            </a:r>
            <a:r>
              <a:rPr lang="en" sz="1800">
                <a:latin typeface="Arial"/>
                <a:ea typeface="Arial"/>
                <a:cs typeface="Arial"/>
                <a:sym typeface="Arial"/>
              </a:rPr>
              <a:t>). ( </a:t>
            </a:r>
            <a:r>
              <a:rPr lang="en" sz="1800" u="sng">
                <a:solidFill>
                  <a:schemeClr val="hlink"/>
                </a:solidFill>
                <a:latin typeface="Arial"/>
                <a:ea typeface="Arial"/>
                <a:cs typeface="Arial"/>
                <a:sym typeface="Arial"/>
                <a:hlinkClick r:id="rId4"/>
              </a:rPr>
              <a:t>https://arxiv.org/abs/1307.5391</a:t>
            </a:r>
            <a:r>
              <a:rPr lang="en" sz="1800">
                <a:latin typeface="Arial"/>
                <a:ea typeface="Arial"/>
                <a:cs typeface="Arial"/>
                <a:sym typeface="Arial"/>
              </a:rPr>
              <a:t> )</a:t>
            </a:r>
            <a:endParaRPr sz="1800">
              <a:latin typeface="Arial"/>
              <a:ea typeface="Arial"/>
              <a:cs typeface="Arial"/>
              <a:sym typeface="Arial"/>
            </a:endParaRPr>
          </a:p>
          <a:p>
            <a:pPr indent="-342900" lvl="1" marL="914400" rtl="0" algn="l">
              <a:lnSpc>
                <a:spcPct val="95000"/>
              </a:lnSpc>
              <a:spcBef>
                <a:spcPts val="0"/>
              </a:spcBef>
              <a:spcAft>
                <a:spcPts val="0"/>
              </a:spcAft>
              <a:buSzPts val="1800"/>
              <a:buFont typeface="Arial"/>
              <a:buChar char="➢"/>
            </a:pPr>
            <a:r>
              <a:rPr lang="en" sz="1800">
                <a:latin typeface="Arial"/>
                <a:ea typeface="Arial"/>
                <a:cs typeface="Arial"/>
                <a:sym typeface="Arial"/>
              </a:rPr>
              <a:t>Paper that compares AXPs and SGRs with X-ray dim isolated neutron stars (XDINs) (</a:t>
            </a:r>
            <a:r>
              <a:rPr lang="en" sz="1800" u="sng">
                <a:solidFill>
                  <a:schemeClr val="hlink"/>
                </a:solidFill>
                <a:latin typeface="Arial"/>
                <a:ea typeface="Arial"/>
                <a:cs typeface="Arial"/>
                <a:sym typeface="Arial"/>
                <a:hlinkClick r:id="rId5"/>
              </a:rPr>
              <a:t>https://arxiv.org/abs/1601.07846</a:t>
            </a:r>
            <a:r>
              <a:rPr lang="en" sz="1800">
                <a:latin typeface="Arial"/>
                <a:ea typeface="Arial"/>
                <a:cs typeface="Arial"/>
                <a:sym typeface="Arial"/>
              </a:rPr>
              <a:t> )</a:t>
            </a:r>
            <a:endParaRPr sz="1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7"/>
          <p:cNvSpPr txBox="1"/>
          <p:nvPr>
            <p:ph type="title"/>
          </p:nvPr>
        </p:nvSpPr>
        <p:spPr>
          <a:xfrm>
            <a:off x="265500" y="1011750"/>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Aim</a:t>
            </a:r>
            <a:endParaRPr b="1"/>
          </a:p>
        </p:txBody>
      </p:sp>
      <p:sp>
        <p:nvSpPr>
          <p:cNvPr id="125" name="Google Shape;125;p27"/>
          <p:cNvSpPr txBox="1"/>
          <p:nvPr>
            <p:ph idx="2" type="body"/>
          </p:nvPr>
        </p:nvSpPr>
        <p:spPr>
          <a:xfrm>
            <a:off x="4939500" y="1011750"/>
            <a:ext cx="3837000" cy="3695100"/>
          </a:xfrm>
          <a:prstGeom prst="rect">
            <a:avLst/>
          </a:prstGeom>
        </p:spPr>
        <p:txBody>
          <a:bodyPr anchorCtr="0" anchor="ctr" bIns="91425" lIns="91425" spcFirstLastPara="1" rIns="91425" wrap="square" tIns="91425">
            <a:normAutofit lnSpcReduction="10000"/>
          </a:bodyPr>
          <a:lstStyle/>
          <a:p>
            <a:pPr indent="0" lvl="0" marL="0" rtl="0" algn="l">
              <a:lnSpc>
                <a:spcPct val="100000"/>
              </a:lnSpc>
              <a:spcBef>
                <a:spcPts val="0"/>
              </a:spcBef>
              <a:spcAft>
                <a:spcPts val="0"/>
              </a:spcAft>
              <a:buNone/>
            </a:pPr>
            <a:r>
              <a:rPr lang="en"/>
              <a:t>To simulate Neutron stars using XNS code and Python libraries to try and answer these broad questions:</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Clr>
                <a:schemeClr val="lt2"/>
              </a:buClr>
              <a:buSzPts val="1400"/>
              <a:buFont typeface="Arial"/>
              <a:buChar char="➔"/>
            </a:pPr>
            <a:r>
              <a:rPr lang="en"/>
              <a:t>Is there an upper cap to the magnetic fields neutron stars can handle?</a:t>
            </a:r>
            <a:br>
              <a:rPr lang="en"/>
            </a:br>
            <a:endParaRPr/>
          </a:p>
          <a:p>
            <a:pPr indent="-317500" lvl="0" marL="457200" rtl="0" algn="l">
              <a:lnSpc>
                <a:spcPct val="100000"/>
              </a:lnSpc>
              <a:spcBef>
                <a:spcPts val="0"/>
              </a:spcBef>
              <a:spcAft>
                <a:spcPts val="0"/>
              </a:spcAft>
              <a:buClr>
                <a:schemeClr val="lt2"/>
              </a:buClr>
              <a:buSzPts val="1400"/>
              <a:buFont typeface="Arial"/>
              <a:buChar char="➔"/>
            </a:pPr>
            <a:r>
              <a:rPr lang="en"/>
              <a:t>How does the stability of such stars behave at very strong fields?</a:t>
            </a:r>
            <a:endParaRPr/>
          </a:p>
          <a:p>
            <a:pPr indent="0" lvl="0" marL="45720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txBox="1"/>
          <p:nvPr>
            <p:ph type="title"/>
          </p:nvPr>
        </p:nvSpPr>
        <p:spPr>
          <a:xfrm>
            <a:off x="311700" y="391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t>Contents</a:t>
            </a:r>
            <a:endParaRPr b="1" sz="3220"/>
          </a:p>
        </p:txBody>
      </p:sp>
      <p:sp>
        <p:nvSpPr>
          <p:cNvPr id="131" name="Google Shape;13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This project was approached in a multifaceted way as the areas to work on were quite broad. We divided the work amongst three teams. Their results will be merged to answer the primary questions of this project.</a:t>
            </a:r>
            <a:endParaRPr/>
          </a:p>
          <a:p>
            <a:pPr indent="-325755" lvl="0" marL="457200" rtl="0" algn="l">
              <a:spcBef>
                <a:spcPts val="1200"/>
              </a:spcBef>
              <a:spcAft>
                <a:spcPts val="0"/>
              </a:spcAft>
              <a:buSzPct val="100000"/>
              <a:buAutoNum type="arabicPeriod"/>
            </a:pPr>
            <a:r>
              <a:rPr b="1" lang="en"/>
              <a:t>Numerical solutions of the TOV equation</a:t>
            </a:r>
            <a:br>
              <a:rPr b="1" lang="en"/>
            </a:br>
            <a:r>
              <a:rPr lang="en"/>
              <a:t>The solutions to these equations provide us a glimpse into the background behind the XNS code.</a:t>
            </a:r>
            <a:br>
              <a:rPr lang="en"/>
            </a:br>
            <a:endParaRPr/>
          </a:p>
          <a:p>
            <a:pPr indent="-325755" lvl="0" marL="457200" rtl="0" algn="l">
              <a:spcBef>
                <a:spcPts val="0"/>
              </a:spcBef>
              <a:spcAft>
                <a:spcPts val="0"/>
              </a:spcAft>
              <a:buSzPct val="100000"/>
              <a:buAutoNum type="arabicPeriod"/>
            </a:pPr>
            <a:r>
              <a:rPr b="1" lang="en"/>
              <a:t>XNS code</a:t>
            </a:r>
            <a:br>
              <a:rPr b="1" lang="en"/>
            </a:br>
            <a:endParaRPr b="1"/>
          </a:p>
          <a:p>
            <a:pPr indent="-325755" lvl="0" marL="457200" rtl="0" algn="l">
              <a:spcBef>
                <a:spcPts val="0"/>
              </a:spcBef>
              <a:spcAft>
                <a:spcPts val="0"/>
              </a:spcAft>
              <a:buSzPct val="100000"/>
              <a:buAutoNum type="arabicPeriod"/>
            </a:pPr>
            <a:r>
              <a:rPr b="1" lang="en"/>
              <a:t>Dataset analysis of AXPs/SGRs</a:t>
            </a:r>
            <a:br>
              <a:rPr b="1" lang="en"/>
            </a:br>
            <a:r>
              <a:rPr lang="en"/>
              <a:t>Analysis on the properties of Anomalous X-ray Pulsars (AXPs) and Soft Gamma-ray Repeaters (SGRs)</a:t>
            </a:r>
            <a:br>
              <a:rPr b="1" lang="en"/>
            </a:b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Degeneracy Pressure</a:t>
            </a:r>
            <a:endParaRPr b="1"/>
          </a:p>
        </p:txBody>
      </p:sp>
      <p:sp>
        <p:nvSpPr>
          <p:cNvPr id="137" name="Google Shape;13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rgbClr val="FFFFFF"/>
                </a:highlight>
              </a:rPr>
              <a:t>A pressure exerted by dense material consisting of fermions (such as electrons in a white dwarf star).</a:t>
            </a:r>
            <a:endParaRPr>
              <a:highlight>
                <a:srgbClr val="FFFFFF"/>
              </a:highlight>
            </a:endParaRPr>
          </a:p>
          <a:p>
            <a:pPr indent="0" lvl="0" marL="0" rtl="0" algn="l">
              <a:spcBef>
                <a:spcPts val="1200"/>
              </a:spcBef>
              <a:spcAft>
                <a:spcPts val="0"/>
              </a:spcAft>
              <a:buNone/>
            </a:pPr>
            <a:r>
              <a:rPr lang="en">
                <a:highlight>
                  <a:srgbClr val="FFFFFF"/>
                </a:highlight>
              </a:rPr>
              <a:t> This pressure is explained in terms of the Pauli exclusion principle, which requires that no two fermions be in the same quantum state.</a:t>
            </a:r>
            <a:endParaRPr>
              <a:highlight>
                <a:srgbClr val="FFFFFF"/>
              </a:highlight>
            </a:endParaRPr>
          </a:p>
          <a:p>
            <a:pPr indent="0" lvl="0" marL="0" rtl="0" algn="l">
              <a:spcBef>
                <a:spcPts val="1200"/>
              </a:spcBef>
              <a:spcAft>
                <a:spcPts val="0"/>
              </a:spcAft>
              <a:buNone/>
            </a:pPr>
            <a:r>
              <a:rPr lang="en">
                <a:highlight>
                  <a:srgbClr val="FFFFFF"/>
                </a:highlight>
              </a:rPr>
              <a:t> The more densely fermions are packed together and must share the same space, the more they must differ from each other in terms of their momentum.</a:t>
            </a:r>
            <a:endParaRPr>
              <a:highlight>
                <a:srgbClr val="FFFFFF"/>
              </a:highlight>
            </a:endParaRPr>
          </a:p>
          <a:p>
            <a:pPr indent="0" lvl="0" marL="0" rtl="0" algn="l">
              <a:spcBef>
                <a:spcPts val="1200"/>
              </a:spcBef>
              <a:spcAft>
                <a:spcPts val="1200"/>
              </a:spcAft>
              <a:buNone/>
            </a:pPr>
            <a:r>
              <a:rPr lang="en">
                <a:highlight>
                  <a:srgbClr val="FFFFFF"/>
                </a:highlight>
              </a:rPr>
              <a:t> In turn, the greater the range in momentum, the greater the fraction of particles with high momentum, and these exert pressure on their surroundings.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Theory of Equation of State</a:t>
            </a:r>
            <a:endParaRPr b="1" sz="2820"/>
          </a:p>
        </p:txBody>
      </p:sp>
      <p:sp>
        <p:nvSpPr>
          <p:cNvPr id="143" name="Google Shape;14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equation of state (EoS) is a relation describing the state variables (pressure, temperature, density, etc.) of some system. In the case of our cold degenerate Fermi gas, we wish to find a relationship between the degeneracy pressure and mass/number density.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4" name="Google Shape;144;p30"/>
          <p:cNvPicPr preferRelativeResize="0"/>
          <p:nvPr/>
        </p:nvPicPr>
        <p:blipFill>
          <a:blip r:embed="rId3">
            <a:alphaModFix/>
          </a:blip>
          <a:stretch>
            <a:fillRect/>
          </a:stretch>
        </p:blipFill>
        <p:spPr>
          <a:xfrm>
            <a:off x="1400175" y="2571750"/>
            <a:ext cx="6343650" cy="742950"/>
          </a:xfrm>
          <a:prstGeom prst="rect">
            <a:avLst/>
          </a:prstGeom>
          <a:noFill/>
          <a:ln>
            <a:noFill/>
          </a:ln>
        </p:spPr>
      </p:pic>
      <p:pic>
        <p:nvPicPr>
          <p:cNvPr id="145" name="Google Shape;145;p30"/>
          <p:cNvPicPr preferRelativeResize="0"/>
          <p:nvPr/>
        </p:nvPicPr>
        <p:blipFill>
          <a:blip r:embed="rId4">
            <a:alphaModFix/>
          </a:blip>
          <a:stretch>
            <a:fillRect/>
          </a:stretch>
        </p:blipFill>
        <p:spPr>
          <a:xfrm>
            <a:off x="380975" y="3449323"/>
            <a:ext cx="3044561" cy="1385400"/>
          </a:xfrm>
          <a:prstGeom prst="rect">
            <a:avLst/>
          </a:prstGeom>
          <a:noFill/>
          <a:ln>
            <a:noFill/>
          </a:ln>
        </p:spPr>
      </p:pic>
      <p:sp>
        <p:nvSpPr>
          <p:cNvPr id="146" name="Google Shape;146;p30"/>
          <p:cNvSpPr txBox="1"/>
          <p:nvPr/>
        </p:nvSpPr>
        <p:spPr>
          <a:xfrm>
            <a:off x="4179125" y="3375450"/>
            <a:ext cx="4296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Non-relativistic case</a:t>
            </a:r>
            <a:endParaRPr sz="18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Ultra-relativistic case</a:t>
            </a:r>
            <a:endParaRPr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38"/>
              <a:t>Tolman-Oppenheimer-Volkoff Equations</a:t>
            </a:r>
            <a:endParaRPr sz="2820"/>
          </a:p>
        </p:txBody>
      </p:sp>
      <p:sp>
        <p:nvSpPr>
          <p:cNvPr id="152" name="Google Shape;15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Previously </a:t>
            </a:r>
            <a:r>
              <a:rPr lang="en"/>
              <a:t>we saw the degeneracy pressure for a cold Fermi gas composed of strictly neutrons. </a:t>
            </a:r>
            <a:endParaRPr/>
          </a:p>
          <a:p>
            <a:pPr indent="0" lvl="0" marL="0" rtl="0" algn="l">
              <a:spcBef>
                <a:spcPts val="1200"/>
              </a:spcBef>
              <a:spcAft>
                <a:spcPts val="0"/>
              </a:spcAft>
              <a:buNone/>
            </a:pPr>
            <a:r>
              <a:rPr lang="en"/>
              <a:t>However, another set of equations exists that describe the properties of stars; the stellar structure equations. </a:t>
            </a:r>
            <a:endParaRPr/>
          </a:p>
          <a:p>
            <a:pPr indent="0" lvl="0" marL="0" rtl="0" algn="l">
              <a:spcBef>
                <a:spcPts val="1200"/>
              </a:spcBef>
              <a:spcAft>
                <a:spcPts val="1200"/>
              </a:spcAft>
              <a:buNone/>
            </a:pPr>
            <a:r>
              <a:rPr lang="en"/>
              <a:t>Together with the equations of state, we can study the characteristics of matter in a pure degenerate Fermi gas to a deeper level. </a:t>
            </a:r>
            <a:endParaRPr/>
          </a:p>
        </p:txBody>
      </p:sp>
      <p:pic>
        <p:nvPicPr>
          <p:cNvPr id="153" name="Google Shape;153;p31"/>
          <p:cNvPicPr preferRelativeResize="0"/>
          <p:nvPr/>
        </p:nvPicPr>
        <p:blipFill>
          <a:blip r:embed="rId3">
            <a:alphaModFix/>
          </a:blip>
          <a:stretch>
            <a:fillRect/>
          </a:stretch>
        </p:blipFill>
        <p:spPr>
          <a:xfrm>
            <a:off x="1557325" y="3661150"/>
            <a:ext cx="6029325" cy="80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Work done in Equation of State simulation</a:t>
            </a:r>
            <a:endParaRPr sz="2820"/>
          </a:p>
        </p:txBody>
      </p:sp>
      <p:sp>
        <p:nvSpPr>
          <p:cNvPr id="159" name="Google Shape;159;p32"/>
          <p:cNvSpPr txBox="1"/>
          <p:nvPr>
            <p:ph idx="1" type="body"/>
          </p:nvPr>
        </p:nvSpPr>
        <p:spPr>
          <a:xfrm>
            <a:off x="3520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U</a:t>
            </a:r>
            <a:r>
              <a:rPr lang="en" sz="1500"/>
              <a:t>sed the paper </a:t>
            </a:r>
            <a:r>
              <a:rPr i="1" lang="en" sz="1500"/>
              <a:t>Neutron Stars for Undergraduates </a:t>
            </a:r>
            <a:r>
              <a:rPr lang="en" sz="1500"/>
              <a:t>as the main reference</a:t>
            </a:r>
            <a:r>
              <a:rPr lang="en" sz="1500"/>
              <a:t>.</a:t>
            </a:r>
            <a:r>
              <a:rPr lang="en" sz="1500"/>
              <a:t> </a:t>
            </a:r>
            <a:endParaRPr sz="1500"/>
          </a:p>
          <a:p>
            <a:pPr indent="-323850" lvl="0" marL="457200" rtl="0" algn="l">
              <a:spcBef>
                <a:spcPts val="1200"/>
              </a:spcBef>
              <a:spcAft>
                <a:spcPts val="0"/>
              </a:spcAft>
              <a:buSzPts val="1500"/>
              <a:buChar char="❖"/>
            </a:pPr>
            <a:r>
              <a:rPr lang="en" sz="1500"/>
              <a:t>First tried to get good idea about different models for </a:t>
            </a:r>
            <a:r>
              <a:rPr b="1" lang="en" sz="1500"/>
              <a:t>white dwarfs</a:t>
            </a:r>
            <a:r>
              <a:rPr lang="en" sz="1500"/>
              <a:t> and </a:t>
            </a:r>
            <a:r>
              <a:rPr b="1" lang="en" sz="1500"/>
              <a:t>neutron stars</a:t>
            </a:r>
            <a:r>
              <a:rPr lang="en" sz="1500"/>
              <a:t>.</a:t>
            </a:r>
            <a:endParaRPr sz="1500"/>
          </a:p>
          <a:p>
            <a:pPr indent="-323850" lvl="0" marL="457200" rtl="0" algn="l">
              <a:spcBef>
                <a:spcPts val="0"/>
              </a:spcBef>
              <a:spcAft>
                <a:spcPts val="0"/>
              </a:spcAft>
              <a:buSzPts val="1500"/>
              <a:buChar char="❖"/>
            </a:pPr>
            <a:r>
              <a:rPr lang="en" sz="1500"/>
              <a:t>S</a:t>
            </a:r>
            <a:r>
              <a:rPr lang="en" sz="1500"/>
              <a:t>olved the coupled differential equation using </a:t>
            </a:r>
            <a:r>
              <a:rPr b="1" lang="en" sz="1500"/>
              <a:t>Mathematica NDsolve function</a:t>
            </a:r>
            <a:r>
              <a:rPr lang="en" sz="1500"/>
              <a:t>.</a:t>
            </a:r>
            <a:endParaRPr sz="1500"/>
          </a:p>
          <a:p>
            <a:pPr indent="-323850" lvl="0" marL="457200" rtl="0" algn="l">
              <a:spcBef>
                <a:spcPts val="0"/>
              </a:spcBef>
              <a:spcAft>
                <a:spcPts val="0"/>
              </a:spcAft>
              <a:buSzPts val="1500"/>
              <a:buChar char="❖"/>
            </a:pPr>
            <a:r>
              <a:rPr lang="en" sz="1500"/>
              <a:t>Reproduced some plots given in this paper using Mathematica</a:t>
            </a:r>
            <a:endParaRPr sz="1500"/>
          </a:p>
          <a:p>
            <a:pPr indent="-323850" lvl="0" marL="457200" rtl="0" algn="l">
              <a:spcBef>
                <a:spcPts val="0"/>
              </a:spcBef>
              <a:spcAft>
                <a:spcPts val="0"/>
              </a:spcAft>
              <a:buSzPts val="15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rPr lang="en" sz="1200"/>
              <a:t>These two coupled differential equations are dimensionless, alpha, beta have unit ( 1/Km^2), energy density - epsilon, </a:t>
            </a:r>
            <a:endParaRPr sz="1200"/>
          </a:p>
        </p:txBody>
      </p:sp>
      <p:pic>
        <p:nvPicPr>
          <p:cNvPr id="160" name="Google Shape;160;p32"/>
          <p:cNvPicPr preferRelativeResize="0"/>
          <p:nvPr/>
        </p:nvPicPr>
        <p:blipFill rotWithShape="1">
          <a:blip r:embed="rId3">
            <a:alphaModFix/>
          </a:blip>
          <a:srcRect b="55640" l="38879" r="38462" t="33231"/>
          <a:stretch/>
        </p:blipFill>
        <p:spPr>
          <a:xfrm>
            <a:off x="952751" y="2774775"/>
            <a:ext cx="2071925" cy="572400"/>
          </a:xfrm>
          <a:prstGeom prst="rect">
            <a:avLst/>
          </a:prstGeom>
          <a:noFill/>
          <a:ln>
            <a:noFill/>
          </a:ln>
        </p:spPr>
      </p:pic>
      <p:pic>
        <p:nvPicPr>
          <p:cNvPr id="161" name="Google Shape;161;p32"/>
          <p:cNvPicPr preferRelativeResize="0"/>
          <p:nvPr/>
        </p:nvPicPr>
        <p:blipFill rotWithShape="1">
          <a:blip r:embed="rId4">
            <a:alphaModFix/>
          </a:blip>
          <a:srcRect b="53510" l="40292" r="40839" t="37776"/>
          <a:stretch/>
        </p:blipFill>
        <p:spPr>
          <a:xfrm>
            <a:off x="867850" y="3314925"/>
            <a:ext cx="1725250" cy="447401"/>
          </a:xfrm>
          <a:prstGeom prst="rect">
            <a:avLst/>
          </a:prstGeom>
          <a:noFill/>
          <a:ln>
            <a:noFill/>
          </a:ln>
        </p:spPr>
      </p:pic>
      <p:pic>
        <p:nvPicPr>
          <p:cNvPr id="162" name="Google Shape;162;p32"/>
          <p:cNvPicPr preferRelativeResize="0"/>
          <p:nvPr/>
        </p:nvPicPr>
        <p:blipFill rotWithShape="1">
          <a:blip r:embed="rId3">
            <a:alphaModFix/>
          </a:blip>
          <a:srcRect b="42005" l="35620" r="35461" t="51255"/>
          <a:stretch/>
        </p:blipFill>
        <p:spPr>
          <a:xfrm>
            <a:off x="3024663" y="2914850"/>
            <a:ext cx="2522477" cy="346650"/>
          </a:xfrm>
          <a:prstGeom prst="rect">
            <a:avLst/>
          </a:prstGeom>
          <a:noFill/>
          <a:ln>
            <a:noFill/>
          </a:ln>
        </p:spPr>
      </p:pic>
      <p:pic>
        <p:nvPicPr>
          <p:cNvPr id="163" name="Google Shape;163;p32"/>
          <p:cNvPicPr preferRelativeResize="0"/>
          <p:nvPr/>
        </p:nvPicPr>
        <p:blipFill rotWithShape="1">
          <a:blip r:embed="rId4">
            <a:alphaModFix/>
          </a:blip>
          <a:srcRect b="37147" l="33942" r="33347" t="52507"/>
          <a:stretch/>
        </p:blipFill>
        <p:spPr>
          <a:xfrm>
            <a:off x="2593100" y="3347175"/>
            <a:ext cx="2789424" cy="491751"/>
          </a:xfrm>
          <a:prstGeom prst="rect">
            <a:avLst/>
          </a:prstGeom>
          <a:noFill/>
          <a:ln>
            <a:noFill/>
          </a:ln>
        </p:spPr>
      </p:pic>
      <p:pic>
        <p:nvPicPr>
          <p:cNvPr id="164" name="Google Shape;164;p32"/>
          <p:cNvPicPr preferRelativeResize="0"/>
          <p:nvPr/>
        </p:nvPicPr>
        <p:blipFill rotWithShape="1">
          <a:blip r:embed="rId5">
            <a:alphaModFix/>
          </a:blip>
          <a:srcRect b="42855" l="14811" r="38107" t="51056"/>
          <a:stretch/>
        </p:blipFill>
        <p:spPr>
          <a:xfrm>
            <a:off x="867850" y="2410000"/>
            <a:ext cx="4305048" cy="419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153175" y="455800"/>
            <a:ext cx="8679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4395"/>
              <a:buFont typeface="Arial"/>
              <a:buNone/>
            </a:pPr>
            <a:r>
              <a:rPr b="1" lang="en" sz="2022"/>
              <a:t>Pressure vs Radius(KM) for white dwarf using relativistic Fermi gas</a:t>
            </a:r>
            <a:r>
              <a:rPr b="1" lang="en" sz="2466"/>
              <a:t> </a:t>
            </a:r>
            <a:r>
              <a:rPr b="1" lang="en" sz="2133"/>
              <a:t>model</a:t>
            </a:r>
            <a:endParaRPr b="1" sz="2133"/>
          </a:p>
          <a:p>
            <a:pPr indent="0" lvl="0" marL="0" rtl="0" algn="ctr">
              <a:spcBef>
                <a:spcPts val="0"/>
              </a:spcBef>
              <a:spcAft>
                <a:spcPts val="0"/>
              </a:spcAft>
              <a:buClr>
                <a:schemeClr val="dk1"/>
              </a:buClr>
              <a:buSzPct val="51562"/>
              <a:buFont typeface="Arial"/>
              <a:buNone/>
            </a:pPr>
            <a:r>
              <a:t/>
            </a:r>
            <a:endParaRPr b="1" sz="2133"/>
          </a:p>
        </p:txBody>
      </p:sp>
      <p:pic>
        <p:nvPicPr>
          <p:cNvPr id="170" name="Google Shape;170;p33"/>
          <p:cNvPicPr preferRelativeResize="0"/>
          <p:nvPr/>
        </p:nvPicPr>
        <p:blipFill rotWithShape="1">
          <a:blip r:embed="rId3">
            <a:alphaModFix/>
          </a:blip>
          <a:srcRect b="6343" l="0" r="13941" t="11161"/>
          <a:stretch/>
        </p:blipFill>
        <p:spPr>
          <a:xfrm>
            <a:off x="724462" y="910259"/>
            <a:ext cx="7536427" cy="40639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